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74" r:id="rId16"/>
    <p:sldId id="286" r:id="rId17"/>
    <p:sldId id="258" r:id="rId18"/>
    <p:sldId id="259" r:id="rId19"/>
    <p:sldId id="260" r:id="rId20"/>
    <p:sldId id="261" r:id="rId21"/>
    <p:sldId id="264" r:id="rId22"/>
    <p:sldId id="263" r:id="rId23"/>
    <p:sldId id="262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</p:sldIdLst>
  <p:sldSz cx="12188825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280" autoAdjust="0"/>
  </p:normalViewPr>
  <p:slideViewPr>
    <p:cSldViewPr>
      <p:cViewPr varScale="1">
        <p:scale>
          <a:sx n="86" d="100"/>
          <a:sy n="86" d="100"/>
        </p:scale>
        <p:origin x="514" y="13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2016-08-02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C567D4A-04CB-4EDF-8FB1-342A02FC8EC5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2016-08-02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2E61351F-DBB1-4664-ADA9-83BC7CB8848D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p:transition spd="med" advTm="10000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p:transition spd="med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p:transition spd="med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p:transition spd="med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p:transition spd="med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p:transition spd="med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p:transition spd="med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p:transition spd="med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p:transition spd="med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pl-PL"/>
              <a:t>Kliknij, aby edytować styl</a:t>
            </a:r>
            <a:endParaRPr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p:transition spd="med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p:transition spd="med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Edytuj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81FEFA0A-2F20-4B60-98C6-5FFDA469AA1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10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81843" y="0"/>
            <a:ext cx="9433049" cy="2276872"/>
          </a:xfrm>
        </p:spPr>
        <p:txBody>
          <a:bodyPr>
            <a:normAutofit/>
          </a:bodyPr>
          <a:lstStyle/>
          <a:p>
            <a:pPr algn="ctr"/>
            <a:r>
              <a:rPr lang="pl-PL" sz="4800">
                <a:latin typeface="Modern No. 20" pitchFamily="18" charset="0"/>
              </a:rPr>
              <a:t>Dzień </a:t>
            </a:r>
            <a:r>
              <a:rPr lang="pl-PL" sz="4800" dirty="0">
                <a:latin typeface="Modern No. 20" pitchFamily="18" charset="0"/>
              </a:rPr>
              <a:t>Ziemi </a:t>
            </a:r>
            <a:r>
              <a:rPr lang="pl-PL" sz="4400" dirty="0">
                <a:latin typeface="Modern No. 20" pitchFamily="18" charset="0"/>
              </a:rPr>
              <a:t>22.04.2021 </a:t>
            </a:r>
            <a:br>
              <a:rPr lang="pl-PL" sz="4400" dirty="0">
                <a:latin typeface="Modern No. 20" pitchFamily="18" charset="0"/>
              </a:rPr>
            </a:br>
            <a:r>
              <a:rPr lang="pl-PL" sz="4400">
                <a:latin typeface="Modern No. 20" pitchFamily="18" charset="0"/>
              </a:rPr>
              <a:t> „</a:t>
            </a:r>
            <a:r>
              <a:rPr lang="pl-PL" sz="4400" dirty="0">
                <a:latin typeface="Modern No. 20" pitchFamily="18" charset="0"/>
              </a:rPr>
              <a:t>Przywróć naszą Ziemię”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033" name="AutoShape 9" descr="Światowy Dzień Ziemi – Szkoła Podstawowa nr 10 w Puławach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6" name="Picture 12" descr="C:\Users\weronika\AppData\Local\Microsoft\Windows\Temporary Internet Files\Content.IE5\F2I51XDD\earth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9876" y="2420888"/>
            <a:ext cx="8856984" cy="4248472"/>
          </a:xfrm>
          <a:prstGeom prst="rect">
            <a:avLst/>
          </a:prstGeom>
          <a:noFill/>
        </p:spPr>
      </p:pic>
      <p:pic>
        <p:nvPicPr>
          <p:cNvPr id="4" name="śpiew natury">
            <a:hlinkClick r:id="" action="ppaction://media"/>
            <a:extLst>
              <a:ext uri="{FF2B5EF4-FFF2-40B4-BE49-F238E27FC236}">
                <a16:creationId xmlns:a16="http://schemas.microsoft.com/office/drawing/2014/main" id="{2C3DE1B6-C1B3-463B-B392-79CC5827C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9938" y="3184525"/>
            <a:ext cx="487362" cy="487363"/>
          </a:xfrm>
          <a:prstGeom prst="rect">
            <a:avLst/>
          </a:prstGeom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37C7BC2F-62AC-49A0-B740-D7AB24AA18AB}"/>
              </a:ext>
            </a:extLst>
          </p:cNvPr>
          <p:cNvSpPr/>
          <p:nvPr/>
        </p:nvSpPr>
        <p:spPr>
          <a:xfrm>
            <a:off x="5614485" y="188641"/>
            <a:ext cx="6335054" cy="4095180"/>
          </a:xfrm>
          <a:prstGeom prst="ellipse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Najgłębiej w Ziemi znajduje się jądro wewnętrzne, które odpowiedzialne jest za tak zwane wytwarzanie pola magnetycznego chroniącego Ziemię przed silnym wiatrem słonecznym.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C9F75E1-09AC-414B-9CCB-15EE5B254A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6154" r="99615">
                        <a14:foregroundMark x1="17692" y1="18125" x2="11923" y2="31875"/>
                        <a14:foregroundMark x1="11923" y1="31875" x2="18846" y2="50625"/>
                        <a14:foregroundMark x1="18846" y1="50625" x2="20769" y2="53750"/>
                        <a14:foregroundMark x1="6538" y1="40625" x2="22692" y2="52500"/>
                        <a14:foregroundMark x1="51154" y1="60000" x2="59615" y2="61250"/>
                        <a14:foregroundMark x1="67308" y1="60625" x2="82308" y2="72500"/>
                        <a14:foregroundMark x1="77692" y1="62500" x2="86538" y2="63125"/>
                        <a14:foregroundMark x1="80385" y1="66875" x2="93077" y2="71250"/>
                        <a14:foregroundMark x1="80769" y1="73750" x2="87692" y2="80625"/>
                        <a14:foregroundMark x1="46538" y1="55625" x2="50385" y2="57500"/>
                        <a14:foregroundMark x1="44231" y1="55625" x2="47308" y2="55625"/>
                        <a14:foregroundMark x1="85385" y1="60625" x2="90168" y2="60124"/>
                        <a14:foregroundMark x1="84231" y1="69375" x2="91538" y2="75625"/>
                        <a14:foregroundMark x1="88690" y1="84399" x2="89310" y2="84802"/>
                        <a14:foregroundMark x1="85769" y1="82500" x2="88634" y2="84362"/>
                        <a14:foregroundMark x1="19615" y1="49375" x2="41538" y2="30625"/>
                        <a14:foregroundMark x1="23846" y1="27500" x2="45000" y2="25625"/>
                        <a14:foregroundMark x1="45000" y1="25625" x2="54615" y2="31875"/>
                        <a14:foregroundMark x1="54615" y1="31875" x2="55769" y2="33125"/>
                        <a14:backgroundMark x1="91538" y1="96250" x2="91538" y2="96250"/>
                        <a14:backgroundMark x1="92692" y1="96250" x2="92692" y2="96250"/>
                        <a14:backgroundMark x1="92692" y1="96250" x2="92692" y2="96250"/>
                        <a14:backgroundMark x1="94231" y1="96250" x2="94231" y2="96250"/>
                        <a14:backgroundMark x1="95000" y1="96250" x2="95000" y2="96250"/>
                        <a14:backgroundMark x1="95000" y1="96250" x2="95000" y2="96250"/>
                        <a14:backgroundMark x1="95385" y1="96250" x2="96538" y2="96250"/>
                        <a14:backgroundMark x1="98077" y1="96250" x2="98077" y2="96250"/>
                        <a14:backgroundMark x1="98462" y1="96250" x2="98462" y2="96250"/>
                        <a14:backgroundMark x1="98462" y1="96250" x2="98846" y2="95625"/>
                        <a14:backgroundMark x1="91923" y1="92500" x2="91923" y2="92500"/>
                        <a14:backgroundMark x1="91154" y1="92500" x2="91154" y2="92500"/>
                        <a14:backgroundMark x1="90000" y1="91875" x2="90000" y2="91875"/>
                        <a14:backgroundMark x1="90000" y1="90625" x2="89231" y2="86875"/>
                        <a14:backgroundMark x1="93462" y1="88125" x2="96923" y2="58750"/>
                        <a14:backgroundMark x1="96923" y1="58750" x2="96923" y2="57500"/>
                        <a14:backgroundMark x1="95385" y1="92500" x2="95385" y2="89375"/>
                        <a14:backgroundMark x1="90385" y1="87500" x2="91538" y2="85625"/>
                        <a14:backgroundMark x1="91538" y1="80625" x2="91538" y2="80625"/>
                        <a14:backgroundMark x1="89615" y1="87500" x2="91923" y2="83125"/>
                        <a14:backgroundMark x1="90769" y1="82500" x2="98077" y2="90625"/>
                        <a14:backgroundMark x1="98077" y1="90625" x2="98077" y2="96250"/>
                        <a14:backgroundMark x1="96538" y1="57500" x2="97308" y2="6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433">
            <a:off x="-118219" y="650970"/>
            <a:ext cx="5145580" cy="340949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A2942C2-EA7D-4294-B416-E018041D3E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9169" y1="66294" x2="19169" y2="66294"/>
                        <a14:foregroundMark x1="24760" y1="75399" x2="24760" y2="75399"/>
                        <a14:foregroundMark x1="23323" y1="71565" x2="23962" y2="72364"/>
                        <a14:foregroundMark x1="29073" y1="78275" x2="30351" y2="80351"/>
                        <a14:foregroundMark x1="31150" y1="80831" x2="34345" y2="82109"/>
                        <a14:foregroundMark x1="36422" y1="82428" x2="37220" y2="82428"/>
                        <a14:foregroundMark x1="34505" y1="82428" x2="42492" y2="84824"/>
                        <a14:foregroundMark x1="42492" y1="84824" x2="43610" y2="84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785" y="3329608"/>
            <a:ext cx="422366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48266"/>
      </p:ext>
    </p:extLst>
  </p:cSld>
  <p:clrMapOvr>
    <a:masterClrMapping/>
  </p:clrMapOvr>
  <p:transition spd="med" advTm="10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9836" y="274638"/>
            <a:ext cx="8832032" cy="1143000"/>
          </a:xfrm>
        </p:spPr>
        <p:txBody>
          <a:bodyPr>
            <a:normAutofit/>
          </a:bodyPr>
          <a:lstStyle/>
          <a:p>
            <a:r>
              <a:rPr lang="pl-PL" sz="6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pl-PL" sz="6600" dirty="0">
                <a:latin typeface="DJB I Love a Ginger"/>
                <a:cs typeface="Times New Roman" pitchFamily="18" charset="0"/>
              </a:rPr>
              <a:t>Ekologia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69877" y="1916832"/>
            <a:ext cx="4608512" cy="4615408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pl-PL" sz="2800" dirty="0">
                <a:solidFill>
                  <a:schemeClr val="bg1"/>
                </a:solidFill>
              </a:rPr>
              <a:t>Jest jedną z nauk, która zajmuje się przyrodą- czyli wszystkim, co nas otacza oraz bada wszystkie zależności pomiędzy organizmami zamieszkującymi nasze środowisko , a więc ludzi zwierzęta i rośliny</a:t>
            </a:r>
            <a:r>
              <a:rPr lang="pl-PL" dirty="0"/>
              <a:t>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" b="98936" l="2305" r="98404">
                        <a14:foregroundMark x1="21809" y1="13830" x2="30142" y2="32270"/>
                        <a14:foregroundMark x1="12943" y1="32270" x2="15780" y2="36525"/>
                        <a14:foregroundMark x1="16667" y1="59397" x2="16135" y2="76418"/>
                        <a14:foregroundMark x1="16667" y1="57270" x2="20567" y2="72872"/>
                        <a14:foregroundMark x1="86879" y1="42908" x2="91312" y2="48050"/>
                        <a14:foregroundMark x1="87057" y1="32801" x2="90957" y2="36170"/>
                        <a14:foregroundMark x1="42730" y1="12766" x2="48227" y2="8333"/>
                        <a14:foregroundMark x1="42199" y1="21986" x2="51241" y2="18617"/>
                        <a14:foregroundMark x1="10993" y1="34574" x2="13298" y2="38830"/>
                        <a14:foregroundMark x1="64894" y1="7270" x2="66489" y2="9574"/>
                        <a14:foregroundMark x1="57447" y1="5496" x2="58688" y2="6560"/>
                        <a14:foregroundMark x1="51064" y1="50177" x2="48227" y2="62057"/>
                        <a14:foregroundMark x1="81915" y1="63475" x2="87057" y2="80319"/>
                        <a14:foregroundMark x1="89716" y1="79078" x2="92376" y2="80496"/>
                        <a14:foregroundMark x1="30674" y1="23582" x2="30674" y2="23582"/>
                        <a14:foregroundMark x1="31383" y1="21809" x2="31383" y2="21809"/>
                        <a14:foregroundMark x1="20390" y1="30851" x2="26064" y2="28723"/>
                        <a14:foregroundMark x1="70390" y1="24113" x2="74468" y2="29255"/>
                        <a14:foregroundMark x1="82447" y1="31560" x2="78546" y2="31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1988840"/>
            <a:ext cx="4761054" cy="4248472"/>
          </a:xfrm>
          <a:prstGeom prst="rect">
            <a:avLst/>
          </a:prstGeom>
        </p:spPr>
      </p:pic>
    </p:spTree>
  </p:cSld>
  <p:clrMapOvr>
    <a:masterClrMapping/>
  </p:clrMapOvr>
  <p:transition spd="med" advTm="10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09836" y="548680"/>
            <a:ext cx="7560840" cy="45243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pl-PL" sz="4800" b="1" dirty="0">
                <a:latin typeface="Courier New" pitchFamily="49" charset="0"/>
                <a:cs typeface="Courier New" pitchFamily="49" charset="0"/>
              </a:rPr>
              <a:t>Co to znaczy być </a:t>
            </a:r>
            <a:r>
              <a:rPr lang="pl-PL" sz="4800" b="1" dirty="0" err="1">
                <a:latin typeface="Courier New" pitchFamily="49" charset="0"/>
                <a:cs typeface="Courier New" pitchFamily="49" charset="0"/>
              </a:rPr>
              <a:t>eko</a:t>
            </a:r>
            <a:r>
              <a:rPr lang="pl-PL" sz="4800" b="1" dirty="0">
                <a:latin typeface="Courier New" pitchFamily="49" charset="0"/>
                <a:cs typeface="Courier New" pitchFamily="49" charset="0"/>
              </a:rPr>
              <a:t>?</a:t>
            </a:r>
          </a:p>
          <a:p>
            <a:pPr algn="just" fontAlgn="base"/>
            <a:endParaRPr lang="pl-PL" sz="3200" dirty="0">
              <a:solidFill>
                <a:schemeClr val="bg1"/>
              </a:solidFill>
              <a:latin typeface="Comic Sans MS" pitchFamily="66" charset="0"/>
            </a:endParaRPr>
          </a:p>
          <a:p>
            <a:pPr algn="just" fontAlgn="base"/>
            <a:r>
              <a:rPr lang="pl-PL" sz="3200" dirty="0">
                <a:solidFill>
                  <a:schemeClr val="bg1"/>
                </a:solidFill>
                <a:latin typeface="Comic Sans MS" pitchFamily="66" charset="0"/>
              </a:rPr>
              <a:t>Osoby, nazywające swój styl życia ekologicznym dbają o nasz dom, czyli o środowisko. Przede wszystkim nie krzywdzą zwierząt, dbają o rozwój roślin i segregują odpady.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3056" y1="4375" x2="52778" y2="38750"/>
                        <a14:foregroundMark x1="52778" y1="7500" x2="56019" y2="15937"/>
                        <a14:foregroundMark x1="86574" y1="40000" x2="80556" y2="47813"/>
                        <a14:foregroundMark x1="91667" y1="41250" x2="86111" y2="45313"/>
                        <a14:foregroundMark x1="92593" y1="44375" x2="90278" y2="43125"/>
                        <a14:foregroundMark x1="38426" y1="40625" x2="35648" y2="45313"/>
                        <a14:foregroundMark x1="5556" y1="53438" x2="15741" y2="58125"/>
                        <a14:foregroundMark x1="2778" y1="56250" x2="11111" y2="55000"/>
                        <a14:foregroundMark x1="4167" y1="58438" x2="6481" y2="58438"/>
                        <a14:foregroundMark x1="16667" y1="75938" x2="18056" y2="85000"/>
                        <a14:foregroundMark x1="34722" y1="89375" x2="38426" y2="96250"/>
                        <a14:foregroundMark x1="68981" y1="86563" x2="68981" y2="97500"/>
                        <a14:foregroundMark x1="90278" y1="77500" x2="89352" y2="85625"/>
                        <a14:foregroundMark x1="90741" y1="80938" x2="90741" y2="80938"/>
                        <a14:foregroundMark x1="59722" y1="24688" x2="68519" y2="27187"/>
                        <a14:foregroundMark x1="74074" y1="30000" x2="74074" y2="30000"/>
                        <a14:foregroundMark x1="70370" y1="34375" x2="70370" y2="34375"/>
                        <a14:foregroundMark x1="73611" y1="36875" x2="73611" y2="3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00" y="1700808"/>
            <a:ext cx="2900908" cy="4297641"/>
          </a:xfrm>
          <a:prstGeom prst="rect">
            <a:avLst/>
          </a:prstGeom>
        </p:spPr>
      </p:pic>
    </p:spTree>
  </p:cSld>
  <p:clrMapOvr>
    <a:masterClrMapping/>
  </p:clrMapOvr>
  <p:transition spd="med" advTm="10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09836" y="404664"/>
            <a:ext cx="7848872" cy="52014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pl-PL" sz="4400" b="1" dirty="0">
                <a:latin typeface="Courier New" pitchFamily="49" charset="0"/>
                <a:cs typeface="Courier New" pitchFamily="49" charset="0"/>
              </a:rPr>
              <a:t>Główne cele ekologii:</a:t>
            </a:r>
          </a:p>
          <a:p>
            <a:pPr algn="ctr" fontAlgn="base"/>
            <a:endParaRPr lang="pl-PL" sz="2400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 marL="457200" lvl="0" indent="-457200" algn="just" fontAlgn="base"/>
            <a:endParaRPr lang="pl-PL" sz="2400" dirty="0">
              <a:solidFill>
                <a:schemeClr val="bg1"/>
              </a:solidFill>
              <a:latin typeface="Comic Sans MS" pitchFamily="66" charset="0"/>
            </a:endParaRPr>
          </a:p>
          <a:p>
            <a:pPr marL="457200" lvl="0" indent="-457200" algn="just" fontAlgn="base">
              <a:buFont typeface="Wingdings" pitchFamily="2" charset="2"/>
              <a:buChar char="ü"/>
            </a:pPr>
            <a:r>
              <a:rPr lang="pl-PL" sz="2400" dirty="0">
                <a:solidFill>
                  <a:schemeClr val="bg1"/>
                </a:solidFill>
                <a:latin typeface="Comic Sans MS" pitchFamily="66" charset="0"/>
              </a:rPr>
              <a:t>Rozbudzanie poczucia odpowiedzialności za przyrodę.</a:t>
            </a:r>
          </a:p>
          <a:p>
            <a:pPr marL="457200" lvl="0" indent="-457200" algn="just" fontAlgn="base">
              <a:buFont typeface="Wingdings" pitchFamily="2" charset="2"/>
              <a:buChar char="ü"/>
            </a:pPr>
            <a:r>
              <a:rPr lang="pl-PL" sz="2400" dirty="0">
                <a:solidFill>
                  <a:schemeClr val="bg1"/>
                </a:solidFill>
                <a:latin typeface="Comic Sans MS" pitchFamily="66" charset="0"/>
              </a:rPr>
              <a:t>Rozbudzanie przekonania, że wszystko pochodzi od przyrody.</a:t>
            </a:r>
          </a:p>
          <a:p>
            <a:pPr algn="just" fontAlgn="base"/>
            <a:endParaRPr lang="pl-PL" sz="2400" dirty="0">
              <a:solidFill>
                <a:schemeClr val="bg1"/>
              </a:solidFill>
              <a:latin typeface="Comic Sans MS" pitchFamily="66" charset="0"/>
            </a:endParaRPr>
          </a:p>
          <a:p>
            <a:pPr fontAlgn="base"/>
            <a:r>
              <a:rPr lang="pl-PL" sz="2400" dirty="0">
                <a:solidFill>
                  <a:schemeClr val="bg1"/>
                </a:solidFill>
                <a:latin typeface="Comic Sans MS" pitchFamily="66" charset="0"/>
              </a:rPr>
              <a:t>Przyroda jest naszym wspólnym dobrem, lecz człowiek zaczął ją bezmyślnie niszczyć. Jednak możemy to zmienić stosując się do pewnych zasad.</a:t>
            </a:r>
          </a:p>
          <a:p>
            <a:pPr fontAlgn="base"/>
            <a:r>
              <a:rPr lang="pl-PL" sz="2400" dirty="0">
                <a:solidFill>
                  <a:schemeClr val="bg1"/>
                </a:solidFill>
                <a:latin typeface="Comic Sans MS" pitchFamily="66" charset="0"/>
              </a:rPr>
              <a:t>Tak! Wy też możecie być </a:t>
            </a:r>
            <a:r>
              <a:rPr lang="pl-PL" sz="2400" dirty="0" err="1">
                <a:solidFill>
                  <a:schemeClr val="bg1"/>
                </a:solidFill>
                <a:latin typeface="Comic Sans MS" pitchFamily="66" charset="0"/>
              </a:rPr>
              <a:t>eko</a:t>
            </a:r>
            <a:r>
              <a:rPr lang="pl-PL" sz="2400" dirty="0">
                <a:solidFill>
                  <a:schemeClr val="bg1"/>
                </a:solidFill>
                <a:latin typeface="Comic Sans MS" pitchFamily="66" charset="0"/>
              </a:rPr>
              <a:t> i chronić nasze środowisko!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9255" y1="58865" x2="82801" y2="64184"/>
                        <a14:foregroundMark x1="76241" y1="58511" x2="74823" y2="63475"/>
                        <a14:foregroundMark x1="45745" y1="73759" x2="45213" y2="73759"/>
                        <a14:foregroundMark x1="70213" y1="77660" x2="69326" y2="7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09" y="4121696"/>
            <a:ext cx="3744416" cy="2736304"/>
          </a:xfrm>
          <a:prstGeom prst="rect">
            <a:avLst/>
          </a:prstGeom>
        </p:spPr>
      </p:pic>
    </p:spTree>
  </p:cSld>
  <p:clrMapOvr>
    <a:masterClrMapping/>
  </p:clrMapOvr>
  <p:transition spd="med" advTm="10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51F183-F48F-4E6F-91E0-FA8C41C0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DJB I Love a Ginger" panose="02000500000000000000" pitchFamily="2" charset="0"/>
              </a:rPr>
              <a:t>Co zagraża naszej planecie?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DA44A72-7234-45DB-8D40-55E49CFE9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2124" y="2156520"/>
            <a:ext cx="576064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50816"/>
      </p:ext>
    </p:extLst>
  </p:cSld>
  <p:clrMapOvr>
    <a:masterClrMapping/>
  </p:clrMapOvr>
  <p:transition spd="med" advTm="10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FB6F98-2CD3-4A6A-907E-5EAA528CE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DJB I Love a Ginger" panose="02000500000000000000" pitchFamily="2" charset="0"/>
              </a:rPr>
              <a:t>Zanieczyszczenie powietrza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D3083B8-714B-43FF-B018-4B066CB7B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46540" y="1981200"/>
            <a:ext cx="3178280" cy="4495800"/>
          </a:xfrm>
          <a:prstGeom prst="rect">
            <a:avLst/>
          </a:prstGeom>
        </p:spPr>
      </p:pic>
      <p:sp>
        <p:nvSpPr>
          <p:cNvPr id="9" name="Dymek mowy: prostokąt z zaokrąglonymi rogami 8">
            <a:extLst>
              <a:ext uri="{FF2B5EF4-FFF2-40B4-BE49-F238E27FC236}">
                <a16:creationId xmlns:a16="http://schemas.microsoft.com/office/drawing/2014/main" id="{106CC5DB-1959-4A3D-B9C7-9ED262A03083}"/>
              </a:ext>
            </a:extLst>
          </p:cNvPr>
          <p:cNvSpPr/>
          <p:nvPr/>
        </p:nvSpPr>
        <p:spPr>
          <a:xfrm>
            <a:off x="1557908" y="1983638"/>
            <a:ext cx="4536504" cy="3960440"/>
          </a:xfrm>
          <a:prstGeom prst="wedgeRoundRectCallout">
            <a:avLst>
              <a:gd name="adj1" fmla="val -12842"/>
              <a:gd name="adj2" fmla="val 66582"/>
              <a:gd name="adj3" fmla="val 16667"/>
            </a:avLst>
          </a:prstGeom>
          <a:effectLst>
            <a:softEdge rad="127000"/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0" i="0" dirty="0">
                <a:solidFill>
                  <a:srgbClr val="F8F8F8"/>
                </a:solidFill>
                <a:effectLst/>
                <a:latin typeface="Roboto"/>
              </a:rPr>
              <a:t>Emisja pyłów i gazów cieplarnianych do atmosfery sprzyja nasileniu efektu cieplarnianego, opadom kwaśnych deszczów, zanieczyszczeniu gleb i wód. Oddychanie powietrzem, w którym znajdują niebezpieczne substancje jest poważnym zagrożeniem dla naszego zdrowia. </a:t>
            </a:r>
            <a:endParaRPr lang="pl-PL" sz="220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879943"/>
      </p:ext>
    </p:extLst>
  </p:cSld>
  <p:clrMapOvr>
    <a:masterClrMapping/>
  </p:clrMapOvr>
  <p:transition spd="med" advTm="10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5F4EF7-E842-43F0-A472-500AF404E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DJB I Love a Ginger" panose="02000500000000000000" pitchFamily="2" charset="0"/>
              </a:rPr>
              <a:t>Odpady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1A35DE8-CF56-4ADD-B388-5EE000DC4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5860" y="2060848"/>
            <a:ext cx="4896544" cy="3672408"/>
          </a:xfrm>
          <a:prstGeom prst="rect">
            <a:avLst/>
          </a:prstGeom>
        </p:spPr>
      </p:pic>
      <p:sp>
        <p:nvSpPr>
          <p:cNvPr id="5" name="Dymek mowy: prostokąt z zaokrąglonymi rogami 4">
            <a:extLst>
              <a:ext uri="{FF2B5EF4-FFF2-40B4-BE49-F238E27FC236}">
                <a16:creationId xmlns:a16="http://schemas.microsoft.com/office/drawing/2014/main" id="{BEBDDE35-31D3-4053-BCB9-40EDE0A936C9}"/>
              </a:ext>
            </a:extLst>
          </p:cNvPr>
          <p:cNvSpPr/>
          <p:nvPr/>
        </p:nvSpPr>
        <p:spPr>
          <a:xfrm>
            <a:off x="6670476" y="1916832"/>
            <a:ext cx="4536504" cy="3960440"/>
          </a:xfrm>
          <a:prstGeom prst="wedgeRoundRectCallout">
            <a:avLst>
              <a:gd name="adj1" fmla="val -28230"/>
              <a:gd name="adj2" fmla="val 61865"/>
              <a:gd name="adj3" fmla="val 16667"/>
            </a:avLst>
          </a:prstGeom>
          <a:effectLst>
            <a:softEdge rad="127000"/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dirty="0">
                <a:solidFill>
                  <a:srgbClr val="F8F8F8"/>
                </a:solidFill>
                <a:latin typeface="Roboto"/>
              </a:rPr>
              <a:t>Nasze śmieci widać już z kosmosu! A My dalej produkujemy coraz więcej i więcej odpadów. Szczególnie niebezpieczne są elektroodpady, śmieci radioaktywne i wszelkie tworzywa, która rozkładają się setki a nawet tysiące lat.</a:t>
            </a:r>
            <a:endParaRPr lang="pl-PL" sz="220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1578"/>
      </p:ext>
    </p:extLst>
  </p:cSld>
  <p:clrMapOvr>
    <a:masterClrMapping/>
  </p:clrMapOvr>
  <p:transition spd="med" advTm="10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EA1F40-9556-42F2-A7E9-873FAC7F6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DJB I Love a Ginger" panose="02000500000000000000" pitchFamily="2" charset="0"/>
              </a:rPr>
              <a:t>Wycinanie lasów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A2928D4-765A-42F6-AC90-EDCFCD99D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38428" y="2060848"/>
            <a:ext cx="5292588" cy="3528392"/>
          </a:xfrm>
          <a:prstGeom prst="rect">
            <a:avLst/>
          </a:prstGeom>
        </p:spPr>
      </p:pic>
      <p:sp>
        <p:nvSpPr>
          <p:cNvPr id="5" name="Dymek mowy: prostokąt z zaokrąglonymi rogami 4">
            <a:extLst>
              <a:ext uri="{FF2B5EF4-FFF2-40B4-BE49-F238E27FC236}">
                <a16:creationId xmlns:a16="http://schemas.microsoft.com/office/drawing/2014/main" id="{A1E74D32-E546-47E2-877C-B9BA3B75D584}"/>
              </a:ext>
            </a:extLst>
          </p:cNvPr>
          <p:cNvSpPr/>
          <p:nvPr/>
        </p:nvSpPr>
        <p:spPr>
          <a:xfrm>
            <a:off x="1291043" y="1844824"/>
            <a:ext cx="4536504" cy="3960440"/>
          </a:xfrm>
          <a:prstGeom prst="wedgeRoundRectCallout">
            <a:avLst>
              <a:gd name="adj1" fmla="val -9807"/>
              <a:gd name="adj2" fmla="val 66085"/>
              <a:gd name="adj3" fmla="val 16667"/>
            </a:avLst>
          </a:prstGeom>
          <a:effectLst>
            <a:softEdge rad="127000"/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dirty="0">
                <a:solidFill>
                  <a:srgbClr val="F8F8F8"/>
                </a:solidFill>
              </a:rPr>
              <a:t>Nie bez powodu lasy nazywane są zielonymi płucami naszej planety. Rośliny produkują tlen niezbędny do życia. Gdy ich nie będzie, może również nie być też nas.</a:t>
            </a:r>
          </a:p>
        </p:txBody>
      </p:sp>
    </p:spTree>
    <p:extLst>
      <p:ext uri="{BB962C8B-B14F-4D97-AF65-F5344CB8AC3E}">
        <p14:creationId xmlns:p14="http://schemas.microsoft.com/office/powerpoint/2010/main" val="631113543"/>
      </p:ext>
    </p:extLst>
  </p:cSld>
  <p:clrMapOvr>
    <a:masterClrMapping/>
  </p:clrMapOvr>
  <p:transition spd="med" advTm="10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941056-76CC-4F36-9A5A-FDDCF3C6C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DJB I Love a Ginger" panose="02000500000000000000" pitchFamily="2" charset="0"/>
              </a:rPr>
              <a:t>Wycieki szkodliwych substancji do wód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9215632-8D9E-4AA8-ADE2-D4E251A4F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73932" y="2276872"/>
            <a:ext cx="4133287" cy="3624808"/>
          </a:xfrm>
          <a:prstGeom prst="rect">
            <a:avLst/>
          </a:prstGeom>
        </p:spPr>
      </p:pic>
      <p:sp>
        <p:nvSpPr>
          <p:cNvPr id="6" name="Dymek mowy: prostokąt z zaokrąglonymi rogami 5">
            <a:extLst>
              <a:ext uri="{FF2B5EF4-FFF2-40B4-BE49-F238E27FC236}">
                <a16:creationId xmlns:a16="http://schemas.microsoft.com/office/drawing/2014/main" id="{9D8E1B3E-FBFE-41C3-AA9F-BC4E28FF2D1D}"/>
              </a:ext>
            </a:extLst>
          </p:cNvPr>
          <p:cNvSpPr/>
          <p:nvPr/>
        </p:nvSpPr>
        <p:spPr>
          <a:xfrm>
            <a:off x="6454452" y="1844824"/>
            <a:ext cx="4824536" cy="4207768"/>
          </a:xfrm>
          <a:prstGeom prst="wedgeRoundRectCallout">
            <a:avLst>
              <a:gd name="adj1" fmla="val -28230"/>
              <a:gd name="adj2" fmla="val 61865"/>
              <a:gd name="adj3" fmla="val 16667"/>
            </a:avLst>
          </a:prstGeom>
          <a:effectLst>
            <a:softEdge rad="127000"/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dirty="0">
                <a:solidFill>
                  <a:srgbClr val="F8F8F8"/>
                </a:solidFill>
              </a:rPr>
              <a:t>Wycieki ropy naftowej, chemikaliów i ścieków powodują zatruwanie organizmów wodnych, zachwianie równowagi biologicznej i zanieczyszczenie niezbędnej do życia wody.</a:t>
            </a:r>
          </a:p>
        </p:txBody>
      </p:sp>
    </p:spTree>
    <p:extLst>
      <p:ext uri="{BB962C8B-B14F-4D97-AF65-F5344CB8AC3E}">
        <p14:creationId xmlns:p14="http://schemas.microsoft.com/office/powerpoint/2010/main" val="1929592558"/>
      </p:ext>
    </p:extLst>
  </p:cSld>
  <p:clrMapOvr>
    <a:masterClrMapping/>
  </p:clrMapOvr>
  <p:transition spd="med" advTm="10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12ABCA-BFC5-43D7-A9C3-2DB08F70D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DJB I Love a Ginger" panose="02000500000000000000" pitchFamily="2" charset="0"/>
              </a:rPr>
              <a:t>Topnienie lodowców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9524FCA-AA53-4FF5-96D5-19C21C2D2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14492" y="2132856"/>
            <a:ext cx="4873513" cy="3259162"/>
          </a:xfrm>
          <a:prstGeom prst="rect">
            <a:avLst/>
          </a:prstGeom>
        </p:spPr>
      </p:pic>
      <p:sp>
        <p:nvSpPr>
          <p:cNvPr id="5" name="Dymek mowy: prostokąt z zaokrąglonymi rogami 4">
            <a:extLst>
              <a:ext uri="{FF2B5EF4-FFF2-40B4-BE49-F238E27FC236}">
                <a16:creationId xmlns:a16="http://schemas.microsoft.com/office/drawing/2014/main" id="{103FCB6E-599D-43D2-90C3-DB3DBF5DD1A7}"/>
              </a:ext>
            </a:extLst>
          </p:cNvPr>
          <p:cNvSpPr/>
          <p:nvPr/>
        </p:nvSpPr>
        <p:spPr>
          <a:xfrm>
            <a:off x="1291043" y="1844824"/>
            <a:ext cx="4536504" cy="3960440"/>
          </a:xfrm>
          <a:prstGeom prst="wedgeRoundRectCallout">
            <a:avLst>
              <a:gd name="adj1" fmla="val -9807"/>
              <a:gd name="adj2" fmla="val 66085"/>
              <a:gd name="adj3" fmla="val 16667"/>
            </a:avLst>
          </a:prstGeom>
          <a:effectLst>
            <a:softEdge rad="127000"/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dirty="0">
                <a:solidFill>
                  <a:srgbClr val="F8F8F8"/>
                </a:solidFill>
              </a:rPr>
              <a:t>Globalne ocieplenie sprzyja topnieniu lodowców, co powoduje wzrost poziomu wody mórz i oceanów. Zatopienie części kontynentów sprawi, że może zabraknąć dla nas miejsca do życia. </a:t>
            </a:r>
          </a:p>
        </p:txBody>
      </p:sp>
    </p:spTree>
    <p:extLst>
      <p:ext uri="{BB962C8B-B14F-4D97-AF65-F5344CB8AC3E}">
        <p14:creationId xmlns:p14="http://schemas.microsoft.com/office/powerpoint/2010/main" val="1866466911"/>
      </p:ext>
    </p:extLst>
  </p:cSld>
  <p:clrMapOvr>
    <a:masterClrMapping/>
  </p:clrMapOvr>
  <p:transition spd="med" advTm="10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598468" y="1124744"/>
            <a:ext cx="4607312" cy="452431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Dzień Ziemi obchodzimy na całym świecie 22 kwietnia. Święto to jest wspaniałą okazją do nagłośnienia globalnych problemów Ziemi oraz wspólnym podjęciu działań chroniących naszą planetę.</a:t>
            </a:r>
          </a:p>
        </p:txBody>
      </p:sp>
      <p:pic>
        <p:nvPicPr>
          <p:cNvPr id="39938" name="Picture 2" descr="C:\Users\weronika\AppData\Local\Microsoft\Windows\Temporary Internet Files\Content.IE5\VNY2VRK4\earth-day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230" y="764704"/>
            <a:ext cx="5242709" cy="57606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CF7D4B-C5AF-43E7-B2C2-CE6039356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DJB I Love a Ginger" panose="02000500000000000000" pitchFamily="2" charset="0"/>
              </a:rPr>
              <a:t>Niszczenie bioróżnorodności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D3A6273-A6FA-4728-97A6-A1AE4F26A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7868" y="2060848"/>
            <a:ext cx="4325315" cy="4135760"/>
          </a:xfrm>
          <a:prstGeom prst="rect">
            <a:avLst/>
          </a:prstGeom>
        </p:spPr>
      </p:pic>
      <p:sp>
        <p:nvSpPr>
          <p:cNvPr id="5" name="Dymek mowy: prostokąt z zaokrąglonymi rogami 4">
            <a:extLst>
              <a:ext uri="{FF2B5EF4-FFF2-40B4-BE49-F238E27FC236}">
                <a16:creationId xmlns:a16="http://schemas.microsoft.com/office/drawing/2014/main" id="{23AF80E0-E73D-4B7D-A7BA-EBF2BD78864C}"/>
              </a:ext>
            </a:extLst>
          </p:cNvPr>
          <p:cNvSpPr/>
          <p:nvPr/>
        </p:nvSpPr>
        <p:spPr>
          <a:xfrm>
            <a:off x="6454452" y="1844824"/>
            <a:ext cx="4824536" cy="4207768"/>
          </a:xfrm>
          <a:prstGeom prst="wedgeRoundRectCallout">
            <a:avLst>
              <a:gd name="adj1" fmla="val -28230"/>
              <a:gd name="adj2" fmla="val 61865"/>
              <a:gd name="adj3" fmla="val 16667"/>
            </a:avLst>
          </a:prstGeom>
          <a:effectLst>
            <a:softEdge rad="127000"/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dirty="0">
                <a:solidFill>
                  <a:srgbClr val="F8F8F8"/>
                </a:solidFill>
              </a:rPr>
              <a:t>Działalność człowieka powoduje coraz szybsze znikanie różnych gatunków roślin i zwierząt. To niebezpieczne zjawisko, ponieważ bioróżnorodność pomaga w utrzymaniu czystego powietrza i wody, zapewnia dobrej jakości glebę i zapylanie upraw oraz ogranicza skutki katastrof naturalnych.</a:t>
            </a:r>
          </a:p>
        </p:txBody>
      </p:sp>
    </p:spTree>
    <p:extLst>
      <p:ext uri="{BB962C8B-B14F-4D97-AF65-F5344CB8AC3E}">
        <p14:creationId xmlns:p14="http://schemas.microsoft.com/office/powerpoint/2010/main" val="3626885307"/>
      </p:ext>
    </p:extLst>
  </p:cSld>
  <p:clrMapOvr>
    <a:masterClrMapping/>
  </p:clrMapOvr>
  <p:transition spd="med" advTm="10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2DD24B-7714-4736-AFBA-9D8B9692C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DJB I Love a Ginger" panose="02000500000000000000" pitchFamily="2" charset="0"/>
              </a:rPr>
              <a:t>Co możemy zrobić dla naszej planety?</a:t>
            </a:r>
          </a:p>
        </p:txBody>
      </p:sp>
      <p:pic>
        <p:nvPicPr>
          <p:cNvPr id="3074" name="Picture 2" descr="Ikony Zrównoważonego Rozwoju, Ikony, Zestaw">
            <a:extLst>
              <a:ext uri="{FF2B5EF4-FFF2-40B4-BE49-F238E27FC236}">
                <a16:creationId xmlns:a16="http://schemas.microsoft.com/office/drawing/2014/main" id="{2287F013-F873-455E-AE55-38CD3B5D0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132" y="2060848"/>
            <a:ext cx="4816547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64948"/>
      </p:ext>
    </p:extLst>
  </p:cSld>
  <p:clrMapOvr>
    <a:masterClrMapping/>
  </p:clrMapOvr>
  <p:transition spd="med" advTm="10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EE723C-3561-4953-B123-1386C63C7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DJB I Love a Ginger" panose="02000500000000000000" pitchFamily="2" charset="0"/>
              </a:rPr>
              <a:t>Segregujmy odpady!</a:t>
            </a:r>
          </a:p>
        </p:txBody>
      </p:sp>
      <p:pic>
        <p:nvPicPr>
          <p:cNvPr id="2050" name="Picture 2" descr="Pojemnik Na Śmieci, Segregacja Odpadów, Odpady, Śmieci">
            <a:extLst>
              <a:ext uri="{FF2B5EF4-FFF2-40B4-BE49-F238E27FC236}">
                <a16:creationId xmlns:a16="http://schemas.microsoft.com/office/drawing/2014/main" id="{1120CBF6-E47E-49CF-A614-7C019AF0DF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2005012"/>
            <a:ext cx="9144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986121"/>
      </p:ext>
    </p:extLst>
  </p:cSld>
  <p:clrMapOvr>
    <a:masterClrMapping/>
  </p:clrMapOvr>
  <p:transition spd="med" advTm="10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5FD5B7-15A8-4F16-BCDF-19286E36C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 anchor="b">
            <a:normAutofit/>
          </a:bodyPr>
          <a:lstStyle/>
          <a:p>
            <a:pPr algn="ctr"/>
            <a:r>
              <a:rPr lang="pl-PL" dirty="0">
                <a:latin typeface="DJB I Love a Ginger" panose="02000500000000000000" pitchFamily="2" charset="0"/>
              </a:rPr>
              <a:t>Używajmy odnawialnych źródeł energii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83C51E9-7F1C-40AA-9A69-2F49F8D493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89956" y="2175596"/>
            <a:ext cx="7641318" cy="4301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0220173"/>
      </p:ext>
    </p:extLst>
  </p:cSld>
  <p:clrMapOvr>
    <a:masterClrMapping/>
  </p:clrMapOvr>
  <p:transition spd="med" advTm="10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DDEA4AF-B1BC-4928-A8B1-C08F1E1C4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DJB I Love a Ginger" panose="02000500000000000000" pitchFamily="2" charset="0"/>
              </a:rPr>
              <a:t>Korzystajmy z ekologicznych środków transportu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1CA12221-C1B3-4DC2-8946-738ED6B178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96206" y="1676400"/>
            <a:ext cx="4495800" cy="4495800"/>
          </a:xfrm>
          <a:prstGeom prst="rect">
            <a:avLst/>
          </a:prstGeom>
        </p:spPr>
      </p:pic>
      <p:pic>
        <p:nvPicPr>
          <p:cNvPr id="1026" name="Picture 2" descr="Rowerzysta, Rower, Jazda, Pojazdu, Transportu, Człowiek">
            <a:extLst>
              <a:ext uri="{FF2B5EF4-FFF2-40B4-BE49-F238E27FC236}">
                <a16:creationId xmlns:a16="http://schemas.microsoft.com/office/drawing/2014/main" id="{DAB01E08-FC6B-48AC-BC7D-7CB83B81E33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444" y="1710112"/>
            <a:ext cx="4699000" cy="442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0768"/>
      </p:ext>
    </p:extLst>
  </p:cSld>
  <p:clrMapOvr>
    <a:masterClrMapping/>
  </p:clrMapOvr>
  <p:transition spd="med" advTm="10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C84649F-DD24-4FFA-A48F-ED10FE5B0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DJB I Love a Ginger" panose="02000500000000000000" pitchFamily="2" charset="0"/>
              </a:rPr>
              <a:t>Oszczędzajmy wodę!</a:t>
            </a:r>
          </a:p>
        </p:txBody>
      </p:sp>
      <p:pic>
        <p:nvPicPr>
          <p:cNvPr id="4098" name="Picture 2" descr="Wody, Zachowanie, Kran, Opieki, Opieka Nad, Życzliwość">
            <a:extLst>
              <a:ext uri="{FF2B5EF4-FFF2-40B4-BE49-F238E27FC236}">
                <a16:creationId xmlns:a16="http://schemas.microsoft.com/office/drawing/2014/main" id="{1A45DC25-2559-4329-AC54-0C9A9A0DB9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34" y="1772816"/>
            <a:ext cx="2751956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ody, Deszcz, Łza, Ciecz, Spadek, Kropla">
            <a:extLst>
              <a:ext uri="{FF2B5EF4-FFF2-40B4-BE49-F238E27FC236}">
                <a16:creationId xmlns:a16="http://schemas.microsoft.com/office/drawing/2014/main" id="{DCE7E135-6D65-4E1C-9A31-B91DA6E7C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376" y="1524000"/>
            <a:ext cx="1512168" cy="213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FB5AA0A-9202-4395-9704-10D5C3E5F5B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9916" y="4423884"/>
            <a:ext cx="1511939" cy="213378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78898C3-75A5-438B-988C-65302D2CBF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6388" y="2708920"/>
            <a:ext cx="1511939" cy="213378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97BFE72-0945-4B1A-AD23-D9A2C2BCCE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8449" y="1922428"/>
            <a:ext cx="1511939" cy="213378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46100A3-6671-461B-9DAD-8486A0565A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3440" y="2953823"/>
            <a:ext cx="1511939" cy="213378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DD02DE3-16CF-4585-8422-EF677D61ED9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46497" y="4343215"/>
            <a:ext cx="1511939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39477"/>
      </p:ext>
    </p:extLst>
  </p:cSld>
  <p:clrMapOvr>
    <a:masterClrMapping/>
  </p:clrMapOvr>
  <p:transition spd="med" advTm="10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714409-D7DF-4B6F-A2B4-A9D0F0B06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DJB I Love a Ginger" panose="02000500000000000000" pitchFamily="2" charset="0"/>
              </a:rPr>
              <a:t>Nie wyrzucajmy przedmiotów w dobrym stanie. Dajmy im drugie życie!</a:t>
            </a:r>
          </a:p>
        </p:txBody>
      </p:sp>
      <p:pic>
        <p:nvPicPr>
          <p:cNvPr id="6146" name="Picture 2" descr="Wyprzedaż Podwórzowa, Sprzedaż Garażu, Śmieci, Kopcie">
            <a:extLst>
              <a:ext uri="{FF2B5EF4-FFF2-40B4-BE49-F238E27FC236}">
                <a16:creationId xmlns:a16="http://schemas.microsoft.com/office/drawing/2014/main" id="{FE9ABBB4-71A9-469D-9C7E-BC5635DE57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956" y="1628800"/>
            <a:ext cx="7992533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114838"/>
      </p:ext>
    </p:extLst>
  </p:cSld>
  <p:clrMapOvr>
    <a:masterClrMapping/>
  </p:clrMapOvr>
  <p:transition spd="med" advTm="10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9B26F1-878A-4382-9E59-9A10E3876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DJB I Love a Ginger" panose="02000500000000000000" pitchFamily="2" charset="0"/>
              </a:rPr>
              <a:t>Wybierajmy opakowania z recyklingu i torby wielokrotnego użytku</a:t>
            </a:r>
          </a:p>
        </p:txBody>
      </p:sp>
      <p:pic>
        <p:nvPicPr>
          <p:cNvPr id="5122" name="Picture 2" descr="Eko Torby, Recyklingu, Eco, Papieru, Opakowania">
            <a:extLst>
              <a:ext uri="{FF2B5EF4-FFF2-40B4-BE49-F238E27FC236}">
                <a16:creationId xmlns:a16="http://schemas.microsoft.com/office/drawing/2014/main" id="{51252714-2E16-41F0-9507-C779893DC5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80" y="1844824"/>
            <a:ext cx="4576974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327487"/>
      </p:ext>
    </p:extLst>
  </p:cSld>
  <p:clrMapOvr>
    <a:masterClrMapping/>
  </p:clrMapOvr>
  <p:transition spd="med" advTm="10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B31C4F-9969-48D0-8C1D-6FBE8DCE1A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916" y="2564904"/>
            <a:ext cx="8458200" cy="32004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DJB I Love a Ginger" panose="02000500000000000000" pitchFamily="2" charset="0"/>
              </a:rPr>
              <a:t>Pamiętajmy! </a:t>
            </a:r>
            <a:br>
              <a:rPr lang="pl-PL" dirty="0">
                <a:latin typeface="DJB I Love a Ginger" panose="02000500000000000000" pitchFamily="2" charset="0"/>
              </a:rPr>
            </a:br>
            <a:br>
              <a:rPr lang="pl-PL" dirty="0">
                <a:latin typeface="DJB I Love a Ginger" panose="02000500000000000000" pitchFamily="2" charset="0"/>
              </a:rPr>
            </a:br>
            <a:r>
              <a:rPr lang="pl-PL" dirty="0">
                <a:latin typeface="DJB I Love a Ginger" panose="02000500000000000000" pitchFamily="2" charset="0"/>
              </a:rPr>
              <a:t>Ziemia to nasz wspólny dom. </a:t>
            </a:r>
            <a:br>
              <a:rPr lang="pl-PL" dirty="0">
                <a:latin typeface="DJB I Love a Ginger" panose="02000500000000000000" pitchFamily="2" charset="0"/>
              </a:rPr>
            </a:br>
            <a:br>
              <a:rPr lang="pl-PL" dirty="0">
                <a:latin typeface="DJB I Love a Ginger" panose="02000500000000000000" pitchFamily="2" charset="0"/>
              </a:rPr>
            </a:br>
            <a:r>
              <a:rPr lang="pl-PL" dirty="0">
                <a:latin typeface="DJB I Love a Ginger" panose="02000500000000000000" pitchFamily="2" charset="0"/>
              </a:rPr>
              <a:t>Dbajmy o niego!</a:t>
            </a:r>
          </a:p>
        </p:txBody>
      </p:sp>
    </p:spTree>
    <p:extLst>
      <p:ext uri="{BB962C8B-B14F-4D97-AF65-F5344CB8AC3E}">
        <p14:creationId xmlns:p14="http://schemas.microsoft.com/office/powerpoint/2010/main" val="4117347973"/>
      </p:ext>
    </p:extLst>
  </p:cSld>
  <p:clrMapOvr>
    <a:masterClrMapping/>
  </p:clrMapOvr>
  <p:transition spd="med" advTm="10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014CCB-B8B4-40E2-9621-DC318888A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958283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pl-PL" sz="5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</a:t>
            </a:r>
            <a:r>
              <a:rPr lang="pl-PL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JB I Love a Ginger"/>
              </a:rPr>
              <a:t>Historia Dnia Ziemi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EAF6604-DD08-4D32-82CD-AD3D7FEB6A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87" y="1628800"/>
            <a:ext cx="3788512" cy="47424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Elipsa 9"/>
          <p:cNvSpPr/>
          <p:nvPr/>
        </p:nvSpPr>
        <p:spPr>
          <a:xfrm>
            <a:off x="4942585" y="1268760"/>
            <a:ext cx="6958283" cy="5373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Dzień Ziemi jest największym na świecie świętem ekologicznym, obchodzonym od 1970 roku,</a:t>
            </a:r>
          </a:p>
          <a:p>
            <a:pPr algn="ctr"/>
            <a:r>
              <a:rPr lang="pl-PL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 Polsce zaś, święto to zostało zapoczątkowane w 1990r. </a:t>
            </a:r>
          </a:p>
          <a:p>
            <a:pPr algn="ctr"/>
            <a:r>
              <a:rPr lang="pl-PL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 pierwszy z pomysłem Dnia Ziemi wystąpił John </a:t>
            </a:r>
            <a:r>
              <a:rPr lang="pl-PL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McConnell</a:t>
            </a:r>
            <a:r>
              <a:rPr lang="pl-PL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na konferencji UNESCO dotyczącej środowiska naturalnego w 1969r. </a:t>
            </a:r>
          </a:p>
          <a:p>
            <a:pPr algn="ctr"/>
            <a:r>
              <a:rPr lang="pl-PL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Obecnie Dzień Ziemi obchodzony jest aż w 192 krajach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03610"/>
      </p:ext>
    </p:extLst>
  </p:cSld>
  <p:clrMapOvr>
    <a:masterClrMapping/>
  </p:clrMapOvr>
  <p:transition spd="med" advTm="10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raz+mające+na+celu+uświadomienie+zagrożeń+związany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5819" y="332656"/>
            <a:ext cx="10585177" cy="6120680"/>
          </a:xfrm>
          <a:prstGeom prst="rect">
            <a:avLst/>
          </a:prstGeom>
        </p:spPr>
      </p:pic>
    </p:spTree>
  </p:cSld>
  <p:clrMapOvr>
    <a:masterClrMapping/>
  </p:clrMapOvr>
  <p:transition spd="med" advTm="10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81844" y="332657"/>
            <a:ext cx="94319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72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JB I Love a Ginger"/>
              </a:rPr>
              <a:t>   Czym jest Ziemia?</a:t>
            </a:r>
            <a:endParaRPr lang="pl-PL" sz="7200" dirty="0">
              <a:solidFill>
                <a:schemeClr val="tx2">
                  <a:lumMod val="75000"/>
                  <a:lumOff val="25000"/>
                </a:schemeClr>
              </a:solidFill>
              <a:latin typeface="DJB I Love a Ginger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49796" y="2132856"/>
            <a:ext cx="6047097" cy="35394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Ziemia jest jedną z ośmiu planet krążących wokół Słońca. Dzięki obecności wody na Ziemi możemy na niej żyć. Ziemię zaliczamy do planet skalistych, występują na niej między innymi kontynenty, wyspy oraz rozległe oceany.</a:t>
            </a:r>
          </a:p>
        </p:txBody>
      </p:sp>
      <p:pic>
        <p:nvPicPr>
          <p:cNvPr id="38914" name="Picture 2" descr="C:\Users\weronika\AppData\Local\Microsoft\Windows\Temporary Internet Files\Content.IE5\TBJ6UB3A\Ziemiaanim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4572" y="2564904"/>
            <a:ext cx="3912634" cy="3528392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0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94958E5-60D4-441A-AFA5-DED3F32F61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5" r="21057"/>
          <a:stretch/>
        </p:blipFill>
        <p:spPr>
          <a:xfrm>
            <a:off x="431258" y="1844824"/>
            <a:ext cx="5484110" cy="4176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3790757" y="404664"/>
            <a:ext cx="59511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JB I Love a Ginger"/>
              </a:rPr>
              <a:t>Budowa Ziemi</a:t>
            </a:r>
            <a:endParaRPr lang="pl-PL" sz="5400" dirty="0">
              <a:latin typeface="DJB I Love a Ginger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6166420" y="2060848"/>
            <a:ext cx="4799283" cy="35394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Wnętrze Ziemi zbudowane jest podobnie jak cebula- składa się z kilku warstw. Zewnętrzna warstwa to skalista litosfera z wierzchnią skorupą ziemską.</a:t>
            </a:r>
          </a:p>
        </p:txBody>
      </p:sp>
    </p:spTree>
  </p:cSld>
  <p:clrMapOvr>
    <a:masterClrMapping/>
  </p:clrMapOvr>
  <p:transition spd="med" advTm="10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8EC9E49E-0512-4800-8B2E-7DCA5F23B6DF}"/>
              </a:ext>
            </a:extLst>
          </p:cNvPr>
          <p:cNvSpPr/>
          <p:nvPr/>
        </p:nvSpPr>
        <p:spPr>
          <a:xfrm>
            <a:off x="1125860" y="692696"/>
            <a:ext cx="5256585" cy="4608512"/>
          </a:xfrm>
          <a:prstGeom prst="ellipse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Kolejną warstwą jest płaszcz górny, który jest półpłynny, temperatura tutaj dochodzi aż do 1600 stopni Celsjusza czyli jest tam bardzo, bardzo gorąco</a:t>
            </a:r>
            <a:r>
              <a:rPr lang="pl-PL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F0076E2-0703-4890-A47D-12059347C1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6886500" y="1340768"/>
            <a:ext cx="4849033" cy="4905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2396436"/>
      </p:ext>
    </p:extLst>
  </p:cSld>
  <p:clrMapOvr>
    <a:masterClrMapping/>
  </p:clrMapOvr>
  <p:transition spd="med" advTm="10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BC1F671C-8548-4B60-A6AC-070C0E053382}"/>
              </a:ext>
            </a:extLst>
          </p:cNvPr>
          <p:cNvSpPr/>
          <p:nvPr/>
        </p:nvSpPr>
        <p:spPr>
          <a:xfrm>
            <a:off x="5230542" y="548680"/>
            <a:ext cx="6335052" cy="4968552"/>
          </a:xfrm>
          <a:prstGeom prst="ellipse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Poniżej płaszcza górnego znajduje się płaszcz dolny, który niestety jest jeszcze słabo poznany, jednak przypuszcza się ,że temperatura która w nim panuje jest jeszcze wyższa niż w płaszczu górnym.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641D693-4954-44E5-9CE2-8FEE82ADE5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600" y1="32489" x2="36000" y2="27215"/>
                        <a14:foregroundMark x1="36000" y1="27215" x2="35000" y2="43882"/>
                        <a14:foregroundMark x1="33400" y1="35654" x2="42200" y2="47679"/>
                        <a14:foregroundMark x1="66400" y1="56329" x2="66400" y2="59494"/>
                        <a14:foregroundMark x1="31400" y1="31646" x2="42200" y2="27848"/>
                        <a14:foregroundMark x1="42200" y1="27848" x2="42200" y2="27848"/>
                        <a14:foregroundMark x1="38800" y1="74473" x2="39800" y2="74473"/>
                        <a14:foregroundMark x1="52800" y1="74473" x2="55600" y2="7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13276" r="18561" b="19258"/>
          <a:stretch/>
        </p:blipFill>
        <p:spPr>
          <a:xfrm>
            <a:off x="431259" y="1628801"/>
            <a:ext cx="4835784" cy="48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96927"/>
      </p:ext>
    </p:extLst>
  </p:cSld>
  <p:clrMapOvr>
    <a:masterClrMapping/>
  </p:clrMapOvr>
  <p:transition spd="med" advTm="10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FE5AD891-B057-40FD-ADD5-628D27CF0821}"/>
              </a:ext>
            </a:extLst>
          </p:cNvPr>
          <p:cNvSpPr/>
          <p:nvPr/>
        </p:nvSpPr>
        <p:spPr>
          <a:xfrm>
            <a:off x="4174699" y="260648"/>
            <a:ext cx="5663154" cy="3888432"/>
          </a:xfrm>
          <a:prstGeom prst="ellipse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 płaszczem dolnym znajduje się tak zwane jądro zewnętrzne na którym panuje taka sama temperatura jak na Słońcu</a:t>
            </a:r>
            <a:r>
              <a:rPr lang="pl-PL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093FA58-F97B-4E42-9A0D-D380D76FCD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1" b="97765" l="3665" r="89529">
                        <a14:foregroundMark x1="81152" y1="8939" x2="77487" y2="15642"/>
                        <a14:foregroundMark x1="72775" y1="8939" x2="75916" y2="11173"/>
                        <a14:foregroundMark x1="79581" y1="5587" x2="80628" y2="4469"/>
                        <a14:foregroundMark x1="87958" y1="5587" x2="86911" y2="7263"/>
                        <a14:foregroundMark x1="88482" y1="13966" x2="90052" y2="13966"/>
                        <a14:foregroundMark x1="8901" y1="49721" x2="8901" y2="49721"/>
                        <a14:foregroundMark x1="5236" y1="71508" x2="9948" y2="67598"/>
                        <a14:foregroundMark x1="4188" y1="73184" x2="4188" y2="73184"/>
                        <a14:foregroundMark x1="36649" y1="69274" x2="36649" y2="69274"/>
                        <a14:foregroundMark x1="25654" y1="58659" x2="41885" y2="59777"/>
                        <a14:foregroundMark x1="17277" y1="96648" x2="28272" y2="86034"/>
                        <a14:foregroundMark x1="44503" y1="88268" x2="53927" y2="94413"/>
                        <a14:foregroundMark x1="53927" y1="94413" x2="56545" y2="97765"/>
                        <a14:foregroundMark x1="27225" y1="25698" x2="31414" y2="49162"/>
                        <a14:foregroundMark x1="37696" y1="33520" x2="47120" y2="45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62" y="2334570"/>
            <a:ext cx="4474756" cy="419471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F7CBF4C-3521-4C7D-A866-5E0DD03423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50" b="97500" l="9778" r="93556">
                        <a14:foregroundMark x1="46222" y1="41000" x2="46222" y2="49000"/>
                        <a14:foregroundMark x1="9778" y1="36250" x2="9778" y2="36250"/>
                        <a14:foregroundMark x1="93556" y1="37500" x2="93556" y2="37500"/>
                        <a14:foregroundMark x1="69556" y1="8750" x2="69556" y2="8750"/>
                        <a14:foregroundMark x1="49333" y1="4250" x2="49333" y2="4250"/>
                        <a14:foregroundMark x1="49111" y1="92500" x2="49111" y2="92500"/>
                        <a14:foregroundMark x1="49111" y1="97500" x2="49111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97" y="3068960"/>
            <a:ext cx="3614163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82120"/>
      </p:ext>
    </p:extLst>
  </p:cSld>
  <p:clrMapOvr>
    <a:masterClrMapping/>
  </p:clrMapOvr>
  <p:transition spd="med" advTm="10000">
    <p:fade/>
  </p:transition>
</p:sld>
</file>

<file path=ppt/theme/theme1.xml><?xml version="1.0" encoding="utf-8"?>
<a:theme xmlns:a="http://schemas.openxmlformats.org/drawingml/2006/main" name="Spokój 16: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80_TF02801109_TF02801109" id="{3B3CC686-33ED-4C1B-A1AC-9017F3F38C45}" vid="{CA072EE8-3DAD-43F5-A3CA-E61ACE2F3092}"/>
    </a:ext>
  </a:extLst>
</a:theme>
</file>

<file path=ppt/theme/theme2.xml><?xml version="1.0" encoding="utf-8"?>
<a:theme xmlns:a="http://schemas.openxmlformats.org/drawingml/2006/main" name="Motyw pakietu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Spokój (natura, panoramiczna)</Template>
  <TotalTime>347</TotalTime>
  <Words>658</Words>
  <Application>Microsoft Office PowerPoint</Application>
  <PresentationFormat>Niestandardowy</PresentationFormat>
  <Paragraphs>49</Paragraphs>
  <Slides>28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9" baseType="lpstr">
      <vt:lpstr>Arial</vt:lpstr>
      <vt:lpstr>Comic Sans MS</vt:lpstr>
      <vt:lpstr>Courier New</vt:lpstr>
      <vt:lpstr>DJB I Love a Ginger</vt:lpstr>
      <vt:lpstr>Euphemia</vt:lpstr>
      <vt:lpstr>Modern No. 20</vt:lpstr>
      <vt:lpstr>Monotype Corsiva</vt:lpstr>
      <vt:lpstr>Roboto</vt:lpstr>
      <vt:lpstr>Times New Roman</vt:lpstr>
      <vt:lpstr>Wingdings</vt:lpstr>
      <vt:lpstr>Spokój 16:9</vt:lpstr>
      <vt:lpstr>Dzień Ziemi 22.04.2021   „Przywróć naszą Ziemię”</vt:lpstr>
      <vt:lpstr>Prezentacja programu PowerPoint</vt:lpstr>
      <vt:lpstr>        Historia Dnia Ziemi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         Ekologia</vt:lpstr>
      <vt:lpstr>Prezentacja programu PowerPoint</vt:lpstr>
      <vt:lpstr>Prezentacja programu PowerPoint</vt:lpstr>
      <vt:lpstr>Co zagraża naszej planecie?</vt:lpstr>
      <vt:lpstr>Zanieczyszczenie powietrza</vt:lpstr>
      <vt:lpstr>Odpady</vt:lpstr>
      <vt:lpstr>Wycinanie lasów</vt:lpstr>
      <vt:lpstr>Wycieki szkodliwych substancji do wód</vt:lpstr>
      <vt:lpstr>Topnienie lodowców</vt:lpstr>
      <vt:lpstr>Niszczenie bioróżnorodności</vt:lpstr>
      <vt:lpstr>Co możemy zrobić dla naszej planety?</vt:lpstr>
      <vt:lpstr>Segregujmy odpady!</vt:lpstr>
      <vt:lpstr>Używajmy odnawialnych źródeł energii</vt:lpstr>
      <vt:lpstr>Korzystajmy z ekologicznych środków transportu</vt:lpstr>
      <vt:lpstr>Oszczędzajmy wodę!</vt:lpstr>
      <vt:lpstr>Nie wyrzucajmy przedmiotów w dobrym stanie. Dajmy im drugie życie!</vt:lpstr>
      <vt:lpstr>Wybierajmy opakowania z recyklingu i torby wielokrotnego użytku</vt:lpstr>
      <vt:lpstr>Pamiętajmy!   Ziemia to nasz wspólny dom.   Dbajmy o niego!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Układ Tytuł</dc:title>
  <dc:creator>Marlena Mrzygłocka</dc:creator>
  <cp:lastModifiedBy>Ewa Konowaluk</cp:lastModifiedBy>
  <cp:revision>33</cp:revision>
  <dcterms:created xsi:type="dcterms:W3CDTF">2021-04-16T07:00:05Z</dcterms:created>
  <dcterms:modified xsi:type="dcterms:W3CDTF">2021-04-19T21:26:38Z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